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57" r:id="rId6"/>
    <p:sldId id="259" r:id="rId7"/>
    <p:sldId id="260" r:id="rId8"/>
    <p:sldId id="261" r:id="rId9"/>
    <p:sldId id="262" r:id="rId10"/>
    <p:sldId id="263" r:id="rId11"/>
    <p:sldId id="264"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076" y="-72"/>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DD08B5-C211-457D-B61C-2FBC5CF9439E}" type="datetimeFigureOut">
              <a:rPr lang="en-GB" smtClean="0"/>
              <a:pPr/>
              <a:t>20/11/2012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2D10F-57C2-4724-89C4-053DBBEFABF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4DD08B5-C211-457D-B61C-2FBC5CF9439E}" type="datetimeFigureOut">
              <a:rPr lang="en-GB" smtClean="0"/>
              <a:pPr/>
              <a:t>20/11/2012</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4F2D10F-57C2-4724-89C4-053DBBEFABF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6858000" cy="914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b="1" dirty="0" smtClean="0"/>
              <a:t/>
            </a:r>
            <a:br>
              <a:rPr lang="en-GB" sz="2000" b="1" dirty="0" smtClean="0"/>
            </a:br>
            <a:r>
              <a:rPr lang="en-GB" sz="2000" b="1" dirty="0" smtClean="0"/>
              <a:t>Theme 6: </a:t>
            </a:r>
            <a:br>
              <a:rPr lang="en-GB" sz="2000" b="1" dirty="0" smtClean="0"/>
            </a:br>
            <a:r>
              <a:rPr lang="en-GB" sz="2000" b="1" dirty="0" smtClean="0"/>
              <a:t>Infrastructure </a:t>
            </a:r>
            <a:r>
              <a:rPr lang="en-GB" dirty="0" smtClean="0"/>
              <a:t/>
            </a:r>
            <a:br>
              <a:rPr lang="en-GB" dirty="0" smtClean="0"/>
            </a:br>
            <a:endParaRPr lang="en-GB" dirty="0"/>
          </a:p>
        </p:txBody>
      </p:sp>
      <p:sp>
        <p:nvSpPr>
          <p:cNvPr id="3" name="Content Placeholder 2"/>
          <p:cNvSpPr>
            <a:spLocks noGrp="1"/>
          </p:cNvSpPr>
          <p:nvPr>
            <p:ph idx="1"/>
          </p:nvPr>
        </p:nvSpPr>
        <p:spPr>
          <a:xfrm>
            <a:off x="458670" y="2171733"/>
            <a:ext cx="5778642" cy="6144683"/>
          </a:xfrm>
        </p:spPr>
        <p:txBody>
          <a:bodyPr>
            <a:normAutofit fontScale="47500" lnSpcReduction="20000"/>
          </a:bodyPr>
          <a:lstStyle/>
          <a:p>
            <a:pPr marL="514350" indent="-514350">
              <a:buFont typeface="+mj-lt"/>
              <a:buAutoNum type="arabicPeriod"/>
            </a:pPr>
            <a:r>
              <a:rPr lang="en-GB" sz="2900" b="1" dirty="0" smtClean="0"/>
              <a:t>The </a:t>
            </a:r>
            <a:r>
              <a:rPr lang="en-GB" sz="2900" b="1" dirty="0"/>
              <a:t>regulation and inspection of the many organizations and settings where nursing education is delivered should be streamlined and better integrated</a:t>
            </a:r>
            <a:r>
              <a:rPr lang="en-GB" sz="2900" dirty="0"/>
              <a:t> to increase effectiveness and reduce the heavy audit burden. Healthcare and education regulators should work in close partnership, and take full heed of each other’s </a:t>
            </a:r>
            <a:r>
              <a:rPr lang="en-GB" sz="2900" dirty="0" smtClean="0"/>
              <a:t>findings</a:t>
            </a:r>
            <a:r>
              <a:rPr lang="en-GB" sz="2900" dirty="0"/>
              <a:t>. Their processes should be </a:t>
            </a:r>
            <a:r>
              <a:rPr lang="en-GB" sz="2900" dirty="0" smtClean="0"/>
              <a:t>streamlined </a:t>
            </a:r>
            <a:r>
              <a:rPr lang="en-GB" sz="2900" dirty="0"/>
              <a:t>and duplication reduced. </a:t>
            </a:r>
            <a:r>
              <a:rPr lang="en-GB" sz="2900" dirty="0" smtClean="0"/>
              <a:t/>
            </a:r>
            <a:br>
              <a:rPr lang="en-GB" sz="2900" dirty="0" smtClean="0"/>
            </a:br>
            <a:endParaRPr lang="en-GB" sz="2900" dirty="0"/>
          </a:p>
          <a:p>
            <a:pPr marL="514350" indent="-514350">
              <a:buFont typeface="+mj-lt"/>
              <a:buAutoNum type="arabicPeriod"/>
            </a:pPr>
            <a:r>
              <a:rPr lang="en-GB" sz="2900" b="1" dirty="0" smtClean="0"/>
              <a:t>The </a:t>
            </a:r>
            <a:r>
              <a:rPr lang="en-GB" sz="2900" b="1" dirty="0"/>
              <a:t>culture of healthcare provider organizations should be routinely assessed</a:t>
            </a:r>
            <a:r>
              <a:rPr lang="en-GB" sz="2900" dirty="0"/>
              <a:t>, building on ongoing work to develop and standardise a ‘cultural barometer’ that will help their boards ensure that practice settings are suitable learning environments. </a:t>
            </a:r>
            <a:r>
              <a:rPr lang="en-GB" sz="2900" dirty="0" smtClean="0"/>
              <a:t/>
            </a:r>
            <a:br>
              <a:rPr lang="en-GB" sz="2900" dirty="0" smtClean="0"/>
            </a:br>
            <a:endParaRPr lang="en-GB" sz="2900" dirty="0"/>
          </a:p>
          <a:p>
            <a:pPr marL="514350" indent="-514350">
              <a:buFont typeface="+mj-lt"/>
              <a:buAutoNum type="arabicPeriod"/>
            </a:pPr>
            <a:r>
              <a:rPr lang="en-GB" sz="2900" b="1" dirty="0" smtClean="0"/>
              <a:t>Pre </a:t>
            </a:r>
            <a:r>
              <a:rPr lang="en-GB" sz="2900" b="1" dirty="0"/>
              <a:t>and post-registration nursing education must have equitable access to resources </a:t>
            </a:r>
            <a:r>
              <a:rPr lang="en-GB" sz="2900" dirty="0"/>
              <a:t>through introducing a level playing field and fair funding mechanisms to end the wide disparities between the overall funding of different health professions’ education. Sustainable funding is essential to ensure effective mentorship and support placements in community settings. </a:t>
            </a:r>
            <a:r>
              <a:rPr lang="en-GB" sz="2900" dirty="0" smtClean="0"/>
              <a:t/>
            </a:r>
            <a:br>
              <a:rPr lang="en-GB" sz="2900" dirty="0" smtClean="0"/>
            </a:br>
            <a:endParaRPr lang="en-GB" sz="2900" dirty="0"/>
          </a:p>
          <a:p>
            <a:pPr marL="514350" indent="-514350">
              <a:buFont typeface="+mj-lt"/>
              <a:buAutoNum type="arabicPeriod"/>
            </a:pPr>
            <a:r>
              <a:rPr lang="en-GB" sz="2900" b="1" dirty="0" smtClean="0"/>
              <a:t>A </a:t>
            </a:r>
            <a:r>
              <a:rPr lang="en-GB" sz="2900" b="1" dirty="0"/>
              <a:t>long-term, sustainable funding model should be developed across the UK to support the education and training of future nurses</a:t>
            </a:r>
            <a:r>
              <a:rPr lang="en-GB" sz="2900" dirty="0"/>
              <a:t>, including adequate financial support for students and bursaries to support mature students. </a:t>
            </a:r>
            <a:r>
              <a:rPr lang="en-GB" sz="2900" dirty="0" smtClean="0"/>
              <a:t/>
            </a:r>
            <a:br>
              <a:rPr lang="en-GB" sz="2900" dirty="0" smtClean="0"/>
            </a:br>
            <a:endParaRPr lang="en-GB" sz="2900" dirty="0"/>
          </a:p>
          <a:p>
            <a:pPr marL="514350" indent="-514350">
              <a:buFont typeface="+mj-lt"/>
              <a:buAutoNum type="arabicPeriod"/>
            </a:pPr>
            <a:r>
              <a:rPr lang="en-GB" sz="2900" b="1" dirty="0" smtClean="0"/>
              <a:t>The </a:t>
            </a:r>
            <a:r>
              <a:rPr lang="en-GB" sz="2900" b="1" dirty="0"/>
              <a:t>four UK governments should include pre-registration nursing programmes in future allocations of the service increment for teaching (SIFT) and its equivalents.</a:t>
            </a:r>
            <a:r>
              <a:rPr lang="en-GB" sz="2900" dirty="0"/>
              <a:t> This is vital to improve the quality of nursing students’ practical learning experiences, especially in community settings where many will work in future. </a:t>
            </a:r>
          </a:p>
          <a:p>
            <a:pPr>
              <a:buNone/>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658" y="3131840"/>
            <a:ext cx="6172200" cy="4262603"/>
          </a:xfrm>
        </p:spPr>
        <p:txBody>
          <a:bodyPr>
            <a:normAutofit/>
          </a:bodyPr>
          <a:lstStyle/>
          <a:p>
            <a:pPr algn="ctr">
              <a:buNone/>
            </a:pPr>
            <a:r>
              <a:rPr lang="en-GB" sz="2400" dirty="0"/>
              <a:t>For more information and to see the evidence, visit the Willis Commission website at </a:t>
            </a:r>
            <a:r>
              <a:rPr lang="en-GB" sz="2400" b="1" dirty="0" smtClean="0"/>
              <a:t>www.williscommission.org.uk </a:t>
            </a:r>
            <a:endParaRPr lang="en-GB" sz="2400" dirty="0"/>
          </a:p>
          <a:p>
            <a:endParaRPr lang="en-GB" sz="13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2656" y="4283968"/>
            <a:ext cx="6172200" cy="4525011"/>
          </a:xfrm>
        </p:spPr>
        <p:txBody>
          <a:bodyPr>
            <a:normAutofit fontScale="25000" lnSpcReduction="20000"/>
          </a:bodyPr>
          <a:lstStyle/>
          <a:p>
            <a:pPr>
              <a:buNone/>
            </a:pPr>
            <a:r>
              <a:rPr lang="en-GB" i="1" dirty="0" smtClean="0"/>
              <a:t>         </a:t>
            </a:r>
          </a:p>
          <a:p>
            <a:pPr>
              <a:buNone/>
            </a:pPr>
            <a:r>
              <a:rPr lang="en-GB" i="1" dirty="0" smtClean="0"/>
              <a:t>	</a:t>
            </a:r>
            <a:r>
              <a:rPr lang="en-GB" sz="5600" dirty="0" smtClean="0"/>
              <a:t>Reports of poor nursing care  sometimes imply that the quality of initial nursing education is at fault.  In response to these claims, the Royal College of Nursing asked Lord Willis of Knaresborough to lead an independent inquiry into what excellent pre­registration nursing education in the UK should look like and how it should be delivered. </a:t>
            </a:r>
          </a:p>
          <a:p>
            <a:pPr>
              <a:buNone/>
            </a:pPr>
            <a:r>
              <a:rPr lang="en-GB" sz="5600" dirty="0" smtClean="0"/>
              <a:t>          </a:t>
            </a:r>
          </a:p>
          <a:p>
            <a:pPr>
              <a:buNone/>
            </a:pPr>
            <a:r>
              <a:rPr lang="en-GB" sz="5600" dirty="0" smtClean="0"/>
              <a:t>	The Willis Commission on Nursing Education considered the following question: </a:t>
            </a:r>
          </a:p>
          <a:p>
            <a:pPr>
              <a:buNone/>
            </a:pPr>
            <a:r>
              <a:rPr lang="en-GB" sz="5600" i="1" dirty="0" smtClean="0"/>
              <a:t>	What essential features of pre­registration nursing education in the UK, and what types of support for newly registered practitioners, are needed to create and maintain a workforce of competent, compassionate nurses fit to  deliver future health and social care services? </a:t>
            </a:r>
          </a:p>
          <a:p>
            <a:pPr>
              <a:buNone/>
            </a:pPr>
            <a:endParaRPr lang="en-GB" sz="5600" dirty="0" smtClean="0"/>
          </a:p>
          <a:p>
            <a:pPr>
              <a:buNone/>
            </a:pPr>
            <a:r>
              <a:rPr lang="en-GB" sz="5600" dirty="0" smtClean="0"/>
              <a:t>	The commission was launched in April 2012 and published its final report in November. Lord Willis chaired a panel of seven independent experts comprising service user representatives, nurse educationists, managers and practitioners from across the UK. </a:t>
            </a:r>
          </a:p>
          <a:p>
            <a:pPr>
              <a:buNone/>
            </a:pPr>
            <a:r>
              <a:rPr lang="en-GB" sz="5600" dirty="0" smtClean="0"/>
              <a:t>	</a:t>
            </a:r>
          </a:p>
          <a:p>
            <a:pPr>
              <a:buNone/>
            </a:pPr>
            <a:r>
              <a:rPr lang="en-GB" sz="5600" dirty="0" smtClean="0"/>
              <a:t>	The commission set itself a clear mandate, engaged with many stakeholders, and reviewed and debated a large amount of evidence, including site visits to observe good practice. Its report, based on the most robust evidence available, represents the independent collective view of the  chair and panel. </a:t>
            </a:r>
          </a:p>
          <a:p>
            <a:pPr>
              <a:buNone/>
            </a:pPr>
            <a:endParaRPr lang="en-GB" dirty="0" smtClean="0"/>
          </a:p>
          <a:p>
            <a:pPr>
              <a:buNone/>
            </a:pPr>
            <a:r>
              <a:rPr lang="en-GB" dirty="0" smtClean="0"/>
              <a:t>	</a:t>
            </a:r>
          </a:p>
          <a:p>
            <a:endParaRPr lang="en-GB" dirty="0"/>
          </a:p>
        </p:txBody>
      </p:sp>
      <p:pic>
        <p:nvPicPr>
          <p:cNvPr id="1026" name="Picture 2"/>
          <p:cNvPicPr>
            <a:picLocks noChangeAspect="1" noChangeArrowheads="1"/>
          </p:cNvPicPr>
          <p:nvPr/>
        </p:nvPicPr>
        <p:blipFill>
          <a:blip r:embed="rId2" cstate="print"/>
          <a:srcRect/>
          <a:stretch>
            <a:fillRect/>
          </a:stretch>
        </p:blipFill>
        <p:spPr bwMode="auto">
          <a:xfrm>
            <a:off x="3320988" y="443541"/>
            <a:ext cx="1571625" cy="45720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548680" y="251521"/>
            <a:ext cx="1872208" cy="3825424"/>
          </a:xfrm>
          <a:prstGeom prst="rect">
            <a:avLst/>
          </a:prstGeom>
          <a:noFill/>
          <a:ln w="9525">
            <a:noFill/>
            <a:miter lim="800000"/>
            <a:headEnd/>
            <a:tailEnd/>
          </a:ln>
        </p:spPr>
      </p:pic>
      <p:sp>
        <p:nvSpPr>
          <p:cNvPr id="6" name="TextBox 5"/>
          <p:cNvSpPr txBox="1"/>
          <p:nvPr/>
        </p:nvSpPr>
        <p:spPr>
          <a:xfrm>
            <a:off x="2510898" y="1019606"/>
            <a:ext cx="3888432" cy="3231654"/>
          </a:xfrm>
          <a:prstGeom prst="rect">
            <a:avLst/>
          </a:prstGeom>
          <a:noFill/>
        </p:spPr>
        <p:txBody>
          <a:bodyPr wrap="square" rtlCol="0">
            <a:spAutoFit/>
          </a:bodyPr>
          <a:lstStyle/>
          <a:p>
            <a:r>
              <a:rPr lang="en-GB" i="1" dirty="0" smtClean="0"/>
              <a:t>‘</a:t>
            </a:r>
            <a:r>
              <a:rPr lang="en-GB" sz="1600" i="1" dirty="0" smtClean="0"/>
              <a:t>Nursing is a demanding yet rewarding profession that asks a lot of its workers. We are privileged to have such a dedicated and committed nursing workforce in the UK. Nursing is an incredibly self-aware profession, constantly striving to improve and give patients the best possible care. It is imperative that nurses are provided with the right education and skills to equip them for their roles</a:t>
            </a:r>
            <a:r>
              <a:rPr lang="en-GB" sz="1400" i="1" dirty="0" smtClean="0"/>
              <a:t>’</a:t>
            </a:r>
          </a:p>
          <a:p>
            <a:endParaRPr lang="en-GB" sz="1400" i="1" dirty="0" smtClean="0"/>
          </a:p>
          <a:p>
            <a:r>
              <a:rPr lang="en-GB" sz="1400" b="1" dirty="0" smtClean="0"/>
              <a:t>Lord Willis of Knaresborough, commission chairman</a:t>
            </a:r>
            <a:endParaRPr lang="en-GB"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6652" y="1307638"/>
            <a:ext cx="6172200" cy="7104789"/>
          </a:xfrm>
        </p:spPr>
        <p:txBody>
          <a:bodyPr>
            <a:noAutofit/>
          </a:bodyPr>
          <a:lstStyle/>
          <a:p>
            <a:pPr>
              <a:buNone/>
            </a:pPr>
            <a:r>
              <a:rPr lang="en-GB" sz="1400" b="1" dirty="0" smtClean="0"/>
              <a:t>	</a:t>
            </a:r>
          </a:p>
          <a:p>
            <a:pPr>
              <a:buNone/>
            </a:pPr>
            <a:endParaRPr lang="en-GB" sz="1400" b="1" dirty="0" smtClean="0"/>
          </a:p>
          <a:p>
            <a:pPr>
              <a:buNone/>
            </a:pPr>
            <a:r>
              <a:rPr lang="en-GB" sz="1400" b="1" dirty="0" smtClean="0"/>
              <a:t>	Patient-centred care should be the golden thread that runs through all pre-registration nursing education and continuing professional development. </a:t>
            </a:r>
            <a:endParaRPr lang="en-GB" sz="1400" dirty="0" smtClean="0"/>
          </a:p>
          <a:p>
            <a:pPr>
              <a:buNone/>
            </a:pPr>
            <a:r>
              <a:rPr lang="en-GB" sz="1400" dirty="0" smtClean="0"/>
              <a:t>	The focus must be on helping service users, carers and families to manage their own conditions and maintain their health, and on involving them in recruitment, education programme design and delivery. </a:t>
            </a:r>
            <a:br>
              <a:rPr lang="en-GB" sz="1400" dirty="0" smtClean="0"/>
            </a:br>
            <a:endParaRPr lang="en-GB" sz="1400" dirty="0" smtClean="0"/>
          </a:p>
          <a:p>
            <a:pPr>
              <a:buNone/>
            </a:pPr>
            <a:r>
              <a:rPr lang="en-GB" sz="1400" b="1" dirty="0" smtClean="0"/>
              <a:t>	The commission found no major shortcomings in nursing education that could be held directly responsible for poor practice or the perceived decline in standards of care.</a:t>
            </a:r>
            <a:r>
              <a:rPr lang="en-GB" sz="1400" dirty="0" smtClean="0"/>
              <a:t> Nor did it  find any evidence that degree-level registration was damaging to patient care. On the contrary, graduate nurses have played and will continue to play a key role in driving up standards and preparing a nursing workforce fit for the future. </a:t>
            </a:r>
            <a:br>
              <a:rPr lang="en-GB" sz="1400" dirty="0" smtClean="0"/>
            </a:br>
            <a:endParaRPr lang="en-GB" sz="1400" dirty="0" smtClean="0"/>
          </a:p>
          <a:p>
            <a:pPr>
              <a:buNone/>
            </a:pPr>
            <a:r>
              <a:rPr lang="en-GB" sz="1400" b="1" dirty="0" smtClean="0"/>
              <a:t>	Nurses and their organizations must stand up to be counted</a:t>
            </a:r>
            <a:r>
              <a:rPr lang="en-GB" sz="1400" dirty="0" smtClean="0"/>
              <a:t>, to restore professional pride and provide leadership and solutions to the challenges of poor care and a decline in public confidence. </a:t>
            </a:r>
            <a:br>
              <a:rPr lang="en-GB" sz="1400" dirty="0" smtClean="0"/>
            </a:br>
            <a:endParaRPr lang="en-GB" sz="1400" dirty="0" smtClean="0"/>
          </a:p>
          <a:p>
            <a:pPr>
              <a:buNone/>
            </a:pPr>
            <a:r>
              <a:rPr lang="en-GB" sz="1400" b="1" dirty="0" smtClean="0"/>
              <a:t>	Nursing education should foster professionalism which</a:t>
            </a:r>
            <a:r>
              <a:rPr lang="en-GB" sz="1400" dirty="0" smtClean="0"/>
              <a:t> includes embedding patient safety as its top priority, and respects the dignity and values of service users and their carers. </a:t>
            </a:r>
          </a:p>
          <a:p>
            <a:pPr>
              <a:buNone/>
            </a:pPr>
            <a:r>
              <a:rPr lang="en-GB" sz="1400" b="1" dirty="0" smtClean="0"/>
              <a:t>	Nursing education programmes must be better evaluated, and based on extensive research</a:t>
            </a:r>
            <a:r>
              <a:rPr lang="en-GB" sz="1400" dirty="0" smtClean="0"/>
              <a:t> that provides evidence on the correlations between current practice, entry criteria and selection processes, attrition rates and course outcomes. </a:t>
            </a:r>
          </a:p>
          <a:p>
            <a:pPr>
              <a:buNone/>
            </a:pPr>
            <a:r>
              <a:rPr lang="en-GB" sz="1400" b="1" dirty="0" smtClean="0"/>
              <a:t>	</a:t>
            </a:r>
            <a:endParaRPr lang="en-GB" sz="1400" dirty="0"/>
          </a:p>
        </p:txBody>
      </p:sp>
      <p:pic>
        <p:nvPicPr>
          <p:cNvPr id="2050" name="Picture 2"/>
          <p:cNvPicPr>
            <a:picLocks noChangeAspect="1" noChangeArrowheads="1"/>
          </p:cNvPicPr>
          <p:nvPr/>
        </p:nvPicPr>
        <p:blipFill>
          <a:blip r:embed="rId2" cstate="print"/>
          <a:srcRect/>
          <a:stretch>
            <a:fillRect/>
          </a:stretch>
        </p:blipFill>
        <p:spPr bwMode="auto">
          <a:xfrm>
            <a:off x="2564904" y="731573"/>
            <a:ext cx="1635919"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GB" sz="1400" b="1" dirty="0" smtClean="0"/>
              <a:t>	Our future healthcare system will require graduate nurses to practise and lead nursing and healthcare teams in a variety of roles, providing care in many settings. </a:t>
            </a:r>
          </a:p>
          <a:p>
            <a:pPr>
              <a:buNone/>
            </a:pPr>
            <a:endParaRPr lang="en-GB" sz="1400" dirty="0" smtClean="0"/>
          </a:p>
          <a:p>
            <a:pPr>
              <a:buNone/>
            </a:pPr>
            <a:r>
              <a:rPr lang="en-GB" sz="1400" b="1" dirty="0" smtClean="0"/>
              <a:t>	High quality recruitment campaigns should be targeted at all potential nurses with a diversity of entry points and career pathways into nursing</a:t>
            </a:r>
            <a:r>
              <a:rPr lang="en-GB" sz="1400" dirty="0" smtClean="0"/>
              <a:t>, including graduates of other professions, healthcare assistants and mature people as well as school-leavers, to encourage the best possible range of applicants. </a:t>
            </a:r>
          </a:p>
          <a:p>
            <a:pPr>
              <a:buNone/>
            </a:pPr>
            <a:endParaRPr lang="en-GB" sz="1400" dirty="0" smtClean="0"/>
          </a:p>
          <a:p>
            <a:pPr>
              <a:buNone/>
            </a:pPr>
            <a:r>
              <a:rPr lang="en-GB" sz="1400" b="1" dirty="0" smtClean="0"/>
              <a:t>	All healthcare service providers must be full partners in nursing education, and recognise that the culture of the workplace is a crucial determinant of its success. </a:t>
            </a:r>
            <a:r>
              <a:rPr lang="en-GB" sz="1400" dirty="0" smtClean="0"/>
              <a:t>Their boards must be able to demonstrate that they pay full attention to education issues. </a:t>
            </a:r>
          </a:p>
          <a:p>
            <a:pPr>
              <a:buNone/>
            </a:pPr>
            <a:endParaRPr lang="en-GB" sz="1400" dirty="0" smtClean="0"/>
          </a:p>
          <a:p>
            <a:pPr>
              <a:buNone/>
            </a:pPr>
            <a:r>
              <a:rPr lang="en-GB" sz="1400" b="1" dirty="0" smtClean="0"/>
              <a:t>	Universities should fully value nursing as a practice and research discipline.</a:t>
            </a:r>
            <a:r>
              <a:rPr lang="en-GB" sz="1400" dirty="0" smtClean="0"/>
              <a:t> Vice chancellors should work with nursing deans to develop a collective narrative about and commitment to the rightful place of nursing in universities. </a:t>
            </a:r>
          </a:p>
          <a:p>
            <a:pPr>
              <a:buNone/>
            </a:pPr>
            <a:endParaRPr lang="en-GB" sz="1400" dirty="0" smtClean="0"/>
          </a:p>
          <a:p>
            <a:pPr>
              <a:buNone/>
            </a:pPr>
            <a:r>
              <a:rPr lang="en-GB" sz="1400" b="1" dirty="0" smtClean="0"/>
              <a:t>	Sustained attention should be paid to developing a strategic understanding of the nursing workforce</a:t>
            </a:r>
            <a:r>
              <a:rPr lang="en-GB" sz="1400" dirty="0" smtClean="0"/>
              <a:t> as a whole and as a UK-wide resource. Workforce planning and the commissioning of education places must be evidence-based and conducted in effective local and national partnerships.</a:t>
            </a:r>
          </a:p>
          <a:p>
            <a:endParaRPr lang="en-GB" sz="1400" dirty="0"/>
          </a:p>
        </p:txBody>
      </p:sp>
      <p:pic>
        <p:nvPicPr>
          <p:cNvPr id="3074" name="Picture 2"/>
          <p:cNvPicPr>
            <a:picLocks noChangeAspect="1" noChangeArrowheads="1"/>
          </p:cNvPicPr>
          <p:nvPr/>
        </p:nvPicPr>
        <p:blipFill>
          <a:blip r:embed="rId2" cstate="print"/>
          <a:srcRect/>
          <a:stretch>
            <a:fillRect/>
          </a:stretch>
        </p:blipFill>
        <p:spPr bwMode="auto">
          <a:xfrm>
            <a:off x="2618910" y="827584"/>
            <a:ext cx="1635919" cy="45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normAutofit fontScale="90000"/>
          </a:bodyPr>
          <a:lstStyle/>
          <a:p>
            <a:r>
              <a:rPr lang="en-GB" dirty="0" smtClean="0">
                <a:latin typeface="+mn-lt"/>
              </a:rPr>
              <a:t/>
            </a:r>
            <a:br>
              <a:rPr lang="en-GB" dirty="0" smtClean="0">
                <a:latin typeface="+mn-lt"/>
              </a:rPr>
            </a:br>
            <a:r>
              <a:rPr lang="en-GB" sz="2200" b="1" dirty="0" smtClean="0">
                <a:latin typeface="+mn-lt"/>
              </a:rPr>
              <a:t>Theme 1: </a:t>
            </a:r>
            <a:r>
              <a:rPr lang="en-GB" sz="2000" b="1" dirty="0" smtClean="0">
                <a:latin typeface="+mn-lt"/>
              </a:rPr>
              <a:t/>
            </a:r>
            <a:br>
              <a:rPr lang="en-GB" sz="2000" b="1" dirty="0" smtClean="0">
                <a:latin typeface="+mn-lt"/>
              </a:rPr>
            </a:br>
            <a:r>
              <a:rPr lang="en-GB" sz="2000" b="1" dirty="0" smtClean="0">
                <a:latin typeface="+mn-lt"/>
              </a:rPr>
              <a:t>The future nursing</a:t>
            </a:r>
            <a:br>
              <a:rPr lang="en-GB" sz="2000" b="1" dirty="0" smtClean="0">
                <a:latin typeface="+mn-lt"/>
              </a:rPr>
            </a:br>
            <a:r>
              <a:rPr lang="en-GB" sz="2000" b="1" dirty="0" smtClean="0">
                <a:latin typeface="+mn-lt"/>
              </a:rPr>
              <a:t>Workforce</a:t>
            </a:r>
            <a:r>
              <a:rPr lang="en-GB" b="1" dirty="0" smtClean="0">
                <a:latin typeface="+mn-lt"/>
              </a:rPr>
              <a:t/>
            </a:r>
            <a:br>
              <a:rPr lang="en-GB" b="1" dirty="0" smtClean="0">
                <a:latin typeface="+mn-lt"/>
              </a:rPr>
            </a:br>
            <a:endParaRPr lang="en-GB" b="1" dirty="0">
              <a:latin typeface="+mn-lt"/>
            </a:endParaRPr>
          </a:p>
        </p:txBody>
      </p:sp>
      <p:sp>
        <p:nvSpPr>
          <p:cNvPr id="3" name="Content Placeholder 2"/>
          <p:cNvSpPr>
            <a:spLocks noGrp="1"/>
          </p:cNvSpPr>
          <p:nvPr>
            <p:ph idx="1"/>
          </p:nvPr>
        </p:nvSpPr>
        <p:spPr>
          <a:xfrm>
            <a:off x="404664" y="2075723"/>
            <a:ext cx="5767536" cy="6432715"/>
          </a:xfrm>
        </p:spPr>
        <p:txBody>
          <a:bodyPr>
            <a:normAutofit fontScale="40000" lnSpcReduction="20000"/>
          </a:bodyPr>
          <a:lstStyle/>
          <a:p>
            <a:pPr marL="514350" lvl="0" indent="-514350">
              <a:buFont typeface="+mj-lt"/>
              <a:buAutoNum type="arabicPeriod"/>
            </a:pPr>
            <a:r>
              <a:rPr lang="en-GB" sz="3500" b="1" dirty="0"/>
              <a:t>Evidence of the positive impact of registered nurses on patient outcomes </a:t>
            </a:r>
            <a:r>
              <a:rPr lang="en-GB" sz="3500" dirty="0"/>
              <a:t>must be utilised by healthcare providers in planning the nursing skill mix. </a:t>
            </a:r>
            <a:r>
              <a:rPr lang="en-GB" sz="3500" dirty="0" smtClean="0"/>
              <a:t/>
            </a:r>
            <a:br>
              <a:rPr lang="en-GB" sz="3500" dirty="0" smtClean="0"/>
            </a:br>
            <a:endParaRPr lang="en-GB" sz="3500" dirty="0"/>
          </a:p>
          <a:p>
            <a:pPr marL="514350" lvl="0" indent="-514350">
              <a:buFont typeface="+mj-lt"/>
              <a:buAutoNum type="arabicPeriod"/>
            </a:pPr>
            <a:r>
              <a:rPr lang="en-GB" sz="3500" b="1" dirty="0"/>
              <a:t>Employers must make use of the enhanced skills of the emerging graduate nursing workforce</a:t>
            </a:r>
            <a:r>
              <a:rPr lang="en-GB" sz="3500" dirty="0"/>
              <a:t>, as an opportunity to drive up standards and provide effective leadership and supervision of the clinical nursing workforce.  </a:t>
            </a:r>
            <a:r>
              <a:rPr lang="en-GB" sz="3500" dirty="0" smtClean="0"/>
              <a:t/>
            </a:r>
            <a:br>
              <a:rPr lang="en-GB" sz="3500" dirty="0" smtClean="0"/>
            </a:br>
            <a:endParaRPr lang="en-GB" sz="3500" dirty="0"/>
          </a:p>
          <a:p>
            <a:pPr marL="514350" indent="-514350">
              <a:buFont typeface="+mj-lt"/>
              <a:buAutoNum type="arabicPeriod"/>
            </a:pPr>
            <a:r>
              <a:rPr lang="en-GB" sz="3500" b="1" dirty="0" smtClean="0"/>
              <a:t>Graduate </a:t>
            </a:r>
            <a:r>
              <a:rPr lang="en-GB" sz="3500" b="1" dirty="0"/>
              <a:t>nurses, as leaders of clinical teams, should supervise and delegate work to ‘registered healthcare assistants’ with clearly defined roles. </a:t>
            </a:r>
            <a:r>
              <a:rPr lang="en-GB" sz="3500" b="1" dirty="0" smtClean="0"/>
              <a:t/>
            </a:r>
            <a:br>
              <a:rPr lang="en-GB" sz="3500" b="1" dirty="0" smtClean="0"/>
            </a:br>
            <a:endParaRPr lang="en-GB" sz="3500" dirty="0"/>
          </a:p>
          <a:p>
            <a:pPr marL="514350" lvl="0" indent="-514350">
              <a:buFont typeface="+mj-lt"/>
              <a:buAutoNum type="arabicPeriod"/>
            </a:pPr>
            <a:r>
              <a:rPr lang="en-GB" sz="3500" b="1" dirty="0"/>
              <a:t>The numbers and roles of healthcare support workers who deliver patient care must be properly planned and regulated</a:t>
            </a:r>
            <a:r>
              <a:rPr lang="en-GB" sz="3500" dirty="0"/>
              <a:t>, in the interests of patient safety and care quality. </a:t>
            </a:r>
            <a:r>
              <a:rPr lang="en-GB" sz="3500" dirty="0" smtClean="0"/>
              <a:t/>
            </a:r>
            <a:br>
              <a:rPr lang="en-GB" sz="3500" dirty="0" smtClean="0"/>
            </a:br>
            <a:endParaRPr lang="en-GB" sz="3500" dirty="0"/>
          </a:p>
          <a:p>
            <a:pPr marL="514350" lvl="0" indent="-514350">
              <a:buFont typeface="+mj-lt"/>
              <a:buAutoNum type="arabicPeriod"/>
            </a:pPr>
            <a:r>
              <a:rPr lang="en-GB" sz="3500" b="1" dirty="0"/>
              <a:t>All staff at Agenda for Change bands 3-4 (and their equivalents outside the NHS) who deliver patient care should be trained to NVQ level 3 as the minimum UK standard</a:t>
            </a:r>
            <a:r>
              <a:rPr lang="en-GB" sz="3500" dirty="0"/>
              <a:t>, delivered by healthcare providers and further education. </a:t>
            </a:r>
            <a:r>
              <a:rPr lang="en-GB" sz="3500" dirty="0" smtClean="0"/>
              <a:t/>
            </a:r>
            <a:br>
              <a:rPr lang="en-GB" sz="3500" dirty="0" smtClean="0"/>
            </a:br>
            <a:endParaRPr lang="en-GB" sz="3500" dirty="0"/>
          </a:p>
          <a:p>
            <a:pPr marL="514350" indent="-514350">
              <a:buFont typeface="+mj-lt"/>
              <a:buAutoNum type="arabicPeriod"/>
            </a:pPr>
            <a:r>
              <a:rPr lang="en-GB" sz="3500" b="1" dirty="0" smtClean="0"/>
              <a:t>A </a:t>
            </a:r>
            <a:r>
              <a:rPr lang="en-GB" sz="3500" b="1" dirty="0"/>
              <a:t>planned programme of regulation should begin with the mandatory registration of all staff who deliver patient care </a:t>
            </a:r>
            <a:r>
              <a:rPr lang="en-GB" sz="3500" dirty="0"/>
              <a:t>at Agenda for Change bands 3-4 (and their equivalents outside the NHS) by an independent regulator. </a:t>
            </a:r>
            <a:r>
              <a:rPr lang="en-GB" sz="3500" dirty="0" smtClean="0"/>
              <a:t/>
            </a:r>
            <a:br>
              <a:rPr lang="en-GB" sz="3500" dirty="0" smtClean="0"/>
            </a:br>
            <a:endParaRPr lang="en-GB" sz="3500" dirty="0"/>
          </a:p>
          <a:p>
            <a:pPr marL="514350" indent="-514350">
              <a:buFont typeface="+mj-lt"/>
              <a:buAutoNum type="arabicPeriod"/>
            </a:pPr>
            <a:r>
              <a:rPr lang="en-GB" sz="3500" b="1" dirty="0" smtClean="0"/>
              <a:t>Governments</a:t>
            </a:r>
            <a:r>
              <a:rPr lang="en-GB" sz="3500" b="1" dirty="0"/>
              <a:t>, education institutions and employers must fulfil longstanding policy commitments to develop educational and employment models that widen access </a:t>
            </a:r>
            <a:r>
              <a:rPr lang="en-GB" sz="3500" b="1" dirty="0" smtClean="0"/>
              <a:t>to</a:t>
            </a:r>
            <a:r>
              <a:rPr lang="en-GB" sz="3500" dirty="0" smtClean="0"/>
              <a:t> </a:t>
            </a:r>
            <a:r>
              <a:rPr lang="en-GB" sz="3500" dirty="0"/>
              <a:t>establish how education works well, where and for whom, and leads </a:t>
            </a:r>
            <a:r>
              <a:rPr lang="en-GB" sz="3500" b="1" dirty="0" smtClean="0"/>
              <a:t> </a:t>
            </a:r>
            <a:r>
              <a:rPr lang="en-GB" sz="3500" b="1" dirty="0"/>
              <a:t>nursing education</a:t>
            </a:r>
            <a:r>
              <a:rPr lang="en-GB" sz="3500" dirty="0"/>
              <a:t>, and provide </a:t>
            </a:r>
            <a:r>
              <a:rPr lang="en-GB" sz="3500" dirty="0" smtClean="0"/>
              <a:t>career </a:t>
            </a:r>
            <a:r>
              <a:rPr lang="en-GB" sz="3500" dirty="0"/>
              <a:t>pathways for healthcare support workers including those who wish to train as nurses or midwives. </a:t>
            </a:r>
          </a:p>
          <a:p>
            <a:pPr>
              <a:buNone/>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658" y="251520"/>
            <a:ext cx="6172200" cy="1524000"/>
          </a:xfrm>
        </p:spPr>
        <p:txBody>
          <a:bodyPr>
            <a:normAutofit fontScale="90000"/>
          </a:bodyPr>
          <a:lstStyle/>
          <a:p>
            <a:r>
              <a:rPr lang="en-GB" sz="2000" b="1" dirty="0" smtClean="0">
                <a:latin typeface="+mn-lt"/>
              </a:rPr>
              <a:t/>
            </a:r>
            <a:br>
              <a:rPr lang="en-GB" sz="2000" b="1" dirty="0" smtClean="0">
                <a:latin typeface="+mn-lt"/>
              </a:rPr>
            </a:br>
            <a:r>
              <a:rPr lang="en-GB" sz="2000" b="1" dirty="0">
                <a:latin typeface="+mn-lt"/>
              </a:rPr>
              <a:t/>
            </a:r>
            <a:br>
              <a:rPr lang="en-GB" sz="2000" b="1" dirty="0">
                <a:latin typeface="+mn-lt"/>
              </a:rPr>
            </a:br>
            <a:r>
              <a:rPr lang="en-GB" sz="2000" b="1" dirty="0" smtClean="0">
                <a:latin typeface="+mn-lt"/>
              </a:rPr>
              <a:t>Theme 2: </a:t>
            </a:r>
            <a:br>
              <a:rPr lang="en-GB" sz="2000" b="1" dirty="0" smtClean="0">
                <a:latin typeface="+mn-lt"/>
              </a:rPr>
            </a:br>
            <a:r>
              <a:rPr lang="en-GB" sz="2000" b="1" dirty="0" smtClean="0">
                <a:latin typeface="+mn-lt"/>
              </a:rPr>
              <a:t>Degree-level</a:t>
            </a:r>
            <a:r>
              <a:rPr lang="en-GB" sz="2000" dirty="0" smtClean="0">
                <a:latin typeface="+mn-lt"/>
              </a:rPr>
              <a:t/>
            </a:r>
            <a:br>
              <a:rPr lang="en-GB" sz="2000" dirty="0" smtClean="0">
                <a:latin typeface="+mn-lt"/>
              </a:rPr>
            </a:br>
            <a:r>
              <a:rPr lang="en-GB" sz="2000" b="1" dirty="0" smtClean="0">
                <a:latin typeface="+mn-lt"/>
              </a:rPr>
              <a:t>registration</a:t>
            </a:r>
            <a:r>
              <a:rPr lang="en-GB" dirty="0" smtClean="0">
                <a:latin typeface="+mn-lt"/>
              </a:rPr>
              <a:t/>
            </a:r>
            <a:br>
              <a:rPr lang="en-GB" dirty="0" smtClean="0">
                <a:latin typeface="+mn-lt"/>
              </a:rPr>
            </a:br>
            <a:endParaRPr lang="en-GB" dirty="0">
              <a:latin typeface="+mn-lt"/>
            </a:endParaRPr>
          </a:p>
        </p:txBody>
      </p:sp>
      <p:sp>
        <p:nvSpPr>
          <p:cNvPr id="3" name="Content Placeholder 2"/>
          <p:cNvSpPr>
            <a:spLocks noGrp="1"/>
          </p:cNvSpPr>
          <p:nvPr>
            <p:ph idx="1"/>
          </p:nvPr>
        </p:nvSpPr>
        <p:spPr>
          <a:xfrm>
            <a:off x="404664" y="2171734"/>
            <a:ext cx="6172200" cy="6034617"/>
          </a:xfrm>
        </p:spPr>
        <p:txBody>
          <a:bodyPr>
            <a:normAutofit/>
          </a:bodyPr>
          <a:lstStyle/>
          <a:p>
            <a:pPr lvl="0">
              <a:buFont typeface="+mj-lt"/>
              <a:buAutoNum type="arabicPeriod"/>
            </a:pPr>
            <a:r>
              <a:rPr lang="en-GB" sz="1400" b="1" dirty="0"/>
              <a:t>The public needs to know what it can expect of registered nurses educated at degree level. </a:t>
            </a:r>
            <a:r>
              <a:rPr lang="en-GB" sz="1400" dirty="0"/>
              <a:t>Stakeholders should scale up recruitment campaigns and other measures, including dialogue with the media, to promote better understanding of contemporary nursing and nursing education and dispel the myth that better educated nurses are less caring. </a:t>
            </a:r>
            <a:r>
              <a:rPr lang="en-GB" sz="1400" dirty="0" smtClean="0"/>
              <a:t/>
            </a:r>
            <a:br>
              <a:rPr lang="en-GB" sz="1400" dirty="0" smtClean="0"/>
            </a:br>
            <a:endParaRPr lang="en-GB" sz="1400" dirty="0"/>
          </a:p>
          <a:p>
            <a:pPr lvl="0">
              <a:buFont typeface="+mj-lt"/>
              <a:buAutoNum type="arabicPeriod"/>
            </a:pPr>
            <a:r>
              <a:rPr lang="en-GB" sz="1400" b="1" dirty="0"/>
              <a:t>Urgent action is needed to support the nursing academic workforce and guarantee its future quality</a:t>
            </a:r>
            <a:r>
              <a:rPr lang="en-GB" sz="1400" dirty="0"/>
              <a:t>: halt the decline in numbers, raise morale, and attract new staff. </a:t>
            </a:r>
            <a:r>
              <a:rPr lang="en-GB" sz="1400" dirty="0" smtClean="0"/>
              <a:t/>
            </a:r>
            <a:br>
              <a:rPr lang="en-GB" sz="1400" dirty="0" smtClean="0"/>
            </a:br>
            <a:endParaRPr lang="en-GB" sz="1400" dirty="0"/>
          </a:p>
          <a:p>
            <a:pPr lvl="0">
              <a:buFont typeface="+mj-lt"/>
              <a:buAutoNum type="arabicPeriod"/>
            </a:pPr>
            <a:r>
              <a:rPr lang="en-GB" sz="1400" b="1" dirty="0"/>
              <a:t>A national clinical-academic career structure should be established</a:t>
            </a:r>
            <a:r>
              <a:rPr lang="en-GB" sz="1400" dirty="0"/>
              <a:t>, to ensure time and opportunity to teach in care delivery settings as well as the classroom, support engagement in research focused on improving care, and ensure education is patient-centred. Incentives should be introduced for establishing joint </a:t>
            </a:r>
            <a:r>
              <a:rPr lang="en-GB" sz="1400" dirty="0" smtClean="0"/>
              <a:t> </a:t>
            </a:r>
            <a:r>
              <a:rPr lang="en-GB" sz="1400" dirty="0" err="1" smtClean="0"/>
              <a:t>University­healthcare</a:t>
            </a:r>
            <a:r>
              <a:rPr lang="en-GB" sz="1400" dirty="0" smtClean="0"/>
              <a:t> </a:t>
            </a:r>
            <a:r>
              <a:rPr lang="en-GB" sz="1400" dirty="0"/>
              <a:t>provider roles.  </a:t>
            </a:r>
            <a:r>
              <a:rPr lang="en-GB" sz="1400" dirty="0" smtClean="0"/>
              <a:t/>
            </a:r>
            <a:br>
              <a:rPr lang="en-GB" sz="1400" dirty="0" smtClean="0"/>
            </a:br>
            <a:endParaRPr lang="en-GB" sz="1400" dirty="0"/>
          </a:p>
          <a:p>
            <a:pPr>
              <a:buFont typeface="+mj-lt"/>
              <a:buAutoNum type="arabicPeriod"/>
            </a:pPr>
            <a:r>
              <a:rPr lang="en-GB" sz="1400" b="1" dirty="0" smtClean="0"/>
              <a:t>Greater </a:t>
            </a:r>
            <a:r>
              <a:rPr lang="en-GB" sz="1400" b="1" dirty="0"/>
              <a:t>investment is needed to strengthen the evidence base of pre-registration education. </a:t>
            </a:r>
            <a:r>
              <a:rPr lang="en-GB" sz="1400" dirty="0"/>
              <a:t>High quality research should be commissioned through collaborative partnerships between universities that also engage service users and healthcare providers in systematic and rigorous evaluation </a:t>
            </a:r>
            <a:r>
              <a:rPr lang="en-GB" sz="1400" dirty="0" smtClean="0"/>
              <a:t>to </a:t>
            </a:r>
            <a:r>
              <a:rPr lang="en-GB" sz="1400" dirty="0"/>
              <a:t>the desired outcomes. </a:t>
            </a:r>
          </a:p>
          <a:p>
            <a:pPr>
              <a:buNone/>
            </a:pPr>
            <a:endParaRPr lang="en-GB" sz="13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a:latin typeface="+mn-lt"/>
              </a:rPr>
              <a:t>Theme 3: </a:t>
            </a:r>
            <a:r>
              <a:rPr lang="en-GB" sz="1800" b="1" dirty="0" smtClean="0">
                <a:latin typeface="+mn-lt"/>
              </a:rPr>
              <a:t/>
            </a:r>
            <a:br>
              <a:rPr lang="en-GB" sz="1800" b="1" dirty="0" smtClean="0">
                <a:latin typeface="+mn-lt"/>
              </a:rPr>
            </a:br>
            <a:r>
              <a:rPr lang="en-GB" sz="1800" b="1" dirty="0" smtClean="0">
                <a:latin typeface="+mn-lt"/>
              </a:rPr>
              <a:t>Learning </a:t>
            </a:r>
            <a:r>
              <a:rPr lang="en-GB" sz="1800" b="1" dirty="0">
                <a:latin typeface="+mn-lt"/>
              </a:rPr>
              <a:t>to nurse </a:t>
            </a:r>
            <a:r>
              <a:rPr lang="en-GB" sz="1800" dirty="0">
                <a:latin typeface="+mn-lt"/>
              </a:rPr>
              <a:t/>
            </a:r>
            <a:br>
              <a:rPr lang="en-GB" sz="1800" dirty="0">
                <a:latin typeface="+mn-lt"/>
              </a:rPr>
            </a:br>
            <a:endParaRPr lang="en-GB" sz="1800" dirty="0">
              <a:latin typeface="+mn-lt"/>
            </a:endParaRPr>
          </a:p>
        </p:txBody>
      </p:sp>
      <p:sp>
        <p:nvSpPr>
          <p:cNvPr id="3" name="Content Placeholder 2"/>
          <p:cNvSpPr>
            <a:spLocks noGrp="1"/>
          </p:cNvSpPr>
          <p:nvPr>
            <p:ph idx="1"/>
          </p:nvPr>
        </p:nvSpPr>
        <p:spPr>
          <a:xfrm>
            <a:off x="685800" y="1595670"/>
            <a:ext cx="5821542" cy="6514671"/>
          </a:xfrm>
        </p:spPr>
        <p:txBody>
          <a:bodyPr>
            <a:normAutofit lnSpcReduction="10000"/>
          </a:bodyPr>
          <a:lstStyle/>
          <a:p>
            <a:pPr lvl="0">
              <a:buFont typeface="+mj-lt"/>
              <a:buAutoNum type="arabicPeriod"/>
            </a:pPr>
            <a:r>
              <a:rPr lang="en-GB" sz="1400" b="1" dirty="0"/>
              <a:t>The quality of many practice learning experiences urgently needs improvement.</a:t>
            </a:r>
            <a:r>
              <a:rPr lang="en-GB" sz="1400" dirty="0"/>
              <a:t> Learning to care in real-life settings lies at the heart of patient-centred education and learning to be a nurse. </a:t>
            </a:r>
            <a:r>
              <a:rPr lang="en-GB" sz="1400" dirty="0" smtClean="0"/>
              <a:t/>
            </a:r>
            <a:br>
              <a:rPr lang="en-GB" sz="1400" dirty="0" smtClean="0"/>
            </a:br>
            <a:endParaRPr lang="en-GB" sz="1400" dirty="0"/>
          </a:p>
          <a:p>
            <a:pPr lvl="0">
              <a:buFont typeface="+mj-lt"/>
              <a:buAutoNum type="arabicPeriod"/>
            </a:pPr>
            <a:r>
              <a:rPr lang="en-GB" sz="1400" b="1" dirty="0"/>
              <a:t>The NMC standards must be fully implemented through active partnerships</a:t>
            </a:r>
            <a:r>
              <a:rPr lang="en-GB" sz="1400" dirty="0"/>
              <a:t> between NHS education and training boards at national and local levels, employers and universities, to ensure the quality of nursing education, and use and share existing tools and standards.  </a:t>
            </a:r>
            <a:r>
              <a:rPr lang="en-GB" sz="1400" dirty="0" smtClean="0"/>
              <a:t/>
            </a:r>
            <a:br>
              <a:rPr lang="en-GB" sz="1400" dirty="0" smtClean="0"/>
            </a:br>
            <a:endParaRPr lang="en-GB" sz="1400" dirty="0"/>
          </a:p>
          <a:p>
            <a:pPr>
              <a:buFont typeface="+mj-lt"/>
              <a:buAutoNum type="arabicPeriod"/>
            </a:pPr>
            <a:r>
              <a:rPr lang="en-GB" sz="1400" b="1" dirty="0" smtClean="0"/>
              <a:t>Managers</a:t>
            </a:r>
            <a:r>
              <a:rPr lang="en-GB" sz="1400" b="1" dirty="0"/>
              <a:t>, mentors, practice education facilitators and academic staff must work together to help students relate theory to practice. </a:t>
            </a:r>
            <a:r>
              <a:rPr lang="en-GB" sz="1400" dirty="0"/>
              <a:t>Close, effective collaboration between universities and practice settings should be enhanced through joint appointments. </a:t>
            </a:r>
            <a:r>
              <a:rPr lang="en-GB" sz="1400" dirty="0" smtClean="0"/>
              <a:t/>
            </a:r>
            <a:br>
              <a:rPr lang="en-GB" sz="1400" dirty="0" smtClean="0"/>
            </a:br>
            <a:endParaRPr lang="en-GB" sz="1400" dirty="0"/>
          </a:p>
          <a:p>
            <a:pPr>
              <a:buFont typeface="+mj-lt"/>
              <a:buAutoNum type="arabicPeriod"/>
            </a:pPr>
            <a:r>
              <a:rPr lang="en-GB" sz="1400" b="1" dirty="0" smtClean="0"/>
              <a:t>Employers </a:t>
            </a:r>
            <a:r>
              <a:rPr lang="en-GB" sz="1400" b="1" dirty="0"/>
              <a:t>and universities must together identify positive practice environments in a wide range of settings.</a:t>
            </a:r>
            <a:r>
              <a:rPr lang="en-GB" sz="1400" dirty="0"/>
              <a:t> Many more placements must be made available in community settings, including medical general practice. The absence of funding to HEIs to support nursing students’ practical learning experiences must be addressed. </a:t>
            </a:r>
            <a:r>
              <a:rPr lang="en-GB" sz="1400" dirty="0" smtClean="0"/>
              <a:t/>
            </a:r>
            <a:br>
              <a:rPr lang="en-GB" sz="1400" dirty="0" smtClean="0"/>
            </a:br>
            <a:endParaRPr lang="en-GB" sz="1400" dirty="0" smtClean="0"/>
          </a:p>
          <a:p>
            <a:pPr>
              <a:buFont typeface="+mj-lt"/>
              <a:buAutoNum type="arabicPeriod"/>
            </a:pPr>
            <a:r>
              <a:rPr lang="en-GB" sz="1400" b="1" dirty="0" smtClean="0"/>
              <a:t>Employers must ensure mentors have dedicated time for mentorship, while universities should play their full part in training and updating mentors. </a:t>
            </a:r>
            <a:r>
              <a:rPr lang="en-GB" sz="1400" dirty="0" smtClean="0"/>
              <a:t>Mentors must be selected for their knowledge, skills and motivation; adequately prepared; well supported; and valued, with a recognised status. </a:t>
            </a:r>
            <a:br>
              <a:rPr lang="en-GB" sz="1400" dirty="0" smtClean="0"/>
            </a:br>
            <a:endParaRPr lang="en-GB" sz="1400" dirty="0" smtClean="0"/>
          </a:p>
          <a:p>
            <a:pPr>
              <a:buFont typeface="+mj-lt"/>
              <a:buAutoNum type="arabicPeriod"/>
            </a:pPr>
            <a:r>
              <a:rPr lang="en-GB" sz="1400" b="1" dirty="0" smtClean="0"/>
              <a:t>Practical </a:t>
            </a:r>
            <a:r>
              <a:rPr lang="en-GB" sz="1400" b="1" dirty="0"/>
              <a:t>learning must be underpinned with relevant knowledge from clinical and social science disciplines</a:t>
            </a:r>
            <a:r>
              <a:rPr lang="en-GB" sz="1400" dirty="0"/>
              <a:t>. </a:t>
            </a:r>
            <a:r>
              <a:rPr lang="en-GB" sz="1400" dirty="0" smtClean="0"/>
              <a:t/>
            </a:r>
            <a:br>
              <a:rPr lang="en-GB" sz="1400" dirty="0" smtClean="0"/>
            </a:br>
            <a:r>
              <a:rPr lang="en-GB" sz="1400" dirty="0" smtClean="0"/>
              <a:t>All </a:t>
            </a:r>
            <a:r>
              <a:rPr lang="en-GB" sz="1400" dirty="0"/>
              <a:t>students should be aware of the growing evidence base on good nursing practice. Graduate nurses, as future leaders of clinical teams, should understand how to evaluate, utilise and conduct research, and act on evidence to improve the quality of care. </a:t>
            </a:r>
          </a:p>
          <a:p>
            <a:endParaRPr lang="en-GB" sz="13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a:t>Theme 4: </a:t>
            </a:r>
            <a:r>
              <a:rPr lang="en-GB" sz="1800" b="1" dirty="0" smtClean="0"/>
              <a:t/>
            </a:r>
            <a:br>
              <a:rPr lang="en-GB" sz="1800" b="1" dirty="0" smtClean="0"/>
            </a:br>
            <a:r>
              <a:rPr lang="en-GB" sz="1800" b="1" dirty="0" smtClean="0"/>
              <a:t>Continuing </a:t>
            </a:r>
            <a:r>
              <a:rPr lang="en-GB" sz="1800" b="1" dirty="0"/>
              <a:t>professional development</a:t>
            </a:r>
            <a:endParaRPr lang="en-GB" sz="1800" dirty="0"/>
          </a:p>
        </p:txBody>
      </p:sp>
      <p:sp>
        <p:nvSpPr>
          <p:cNvPr id="3" name="Content Placeholder 2"/>
          <p:cNvSpPr>
            <a:spLocks noGrp="1"/>
          </p:cNvSpPr>
          <p:nvPr>
            <p:ph idx="1"/>
          </p:nvPr>
        </p:nvSpPr>
        <p:spPr>
          <a:xfrm>
            <a:off x="566682" y="2267745"/>
            <a:ext cx="5678388" cy="5612441"/>
          </a:xfrm>
        </p:spPr>
        <p:txBody>
          <a:bodyPr>
            <a:normAutofit/>
          </a:bodyPr>
          <a:lstStyle/>
          <a:p>
            <a:pPr lvl="0">
              <a:buFont typeface="+mj-lt"/>
              <a:buAutoNum type="arabicPeriod"/>
            </a:pPr>
            <a:r>
              <a:rPr lang="en-GB" sz="1400" b="1" dirty="0"/>
              <a:t>A national nursing career framework must be implemented urgently by all partners and properly resourced.</a:t>
            </a:r>
            <a:r>
              <a:rPr lang="en-GB" sz="1400" dirty="0"/>
              <a:t> It should be based on the four governments’ existing policies of building career frameworks and pathways that support movement between and synthesis of practice, management, education and research, that value and reward different career paths, and will attract and retain high quality recruits. </a:t>
            </a:r>
            <a:r>
              <a:rPr lang="en-GB" sz="1400" dirty="0" smtClean="0"/>
              <a:t/>
            </a:r>
            <a:br>
              <a:rPr lang="en-GB" sz="1400" dirty="0" smtClean="0"/>
            </a:br>
            <a:endParaRPr lang="en-GB" sz="1400" dirty="0"/>
          </a:p>
          <a:p>
            <a:pPr lvl="0">
              <a:buFont typeface="+mj-lt"/>
              <a:buAutoNum type="arabicPeriod"/>
            </a:pPr>
            <a:r>
              <a:rPr lang="en-GB" sz="1400" b="1" dirty="0"/>
              <a:t>Employers, universities, regulatory bodies and royal colleges should recognise, fund, promote and support nurses’ continuing professional development</a:t>
            </a:r>
            <a:r>
              <a:rPr lang="en-GB" sz="1400" dirty="0"/>
              <a:t> at appropriate and equitable levels as an investment for the future. </a:t>
            </a:r>
            <a:r>
              <a:rPr lang="en-GB" sz="1400" dirty="0" smtClean="0"/>
              <a:t/>
            </a:r>
            <a:br>
              <a:rPr lang="en-GB" sz="1400" dirty="0" smtClean="0"/>
            </a:br>
            <a:endParaRPr lang="en-GB" sz="1400" dirty="0"/>
          </a:p>
          <a:p>
            <a:pPr>
              <a:buFont typeface="+mj-lt"/>
              <a:buAutoNum type="arabicPeriod"/>
            </a:pPr>
            <a:r>
              <a:rPr lang="en-GB" sz="1400" b="1" dirty="0" smtClean="0"/>
              <a:t>The </a:t>
            </a:r>
            <a:r>
              <a:rPr lang="en-GB" sz="1400" b="1" dirty="0"/>
              <a:t>NMC recommendation that newly qualified nurses undergo a post-qualification ‘</a:t>
            </a:r>
            <a:r>
              <a:rPr lang="en-GB" sz="1400" b="1" dirty="0" err="1"/>
              <a:t>preceptorship</a:t>
            </a:r>
            <a:r>
              <a:rPr lang="en-GB" sz="1400" b="1" dirty="0"/>
              <a:t>’ period of consolidation must be fully implemented</a:t>
            </a:r>
            <a:r>
              <a:rPr lang="en-GB" sz="1400" dirty="0"/>
              <a:t> to promote safe, high quality care. </a:t>
            </a:r>
            <a:r>
              <a:rPr lang="en-GB" sz="1400" dirty="0" smtClean="0"/>
              <a:t/>
            </a:r>
            <a:br>
              <a:rPr lang="en-GB" sz="1400" dirty="0" smtClean="0"/>
            </a:br>
            <a:endParaRPr lang="en-GB" sz="1400" dirty="0"/>
          </a:p>
          <a:p>
            <a:pPr>
              <a:buFont typeface="+mj-lt"/>
              <a:buAutoNum type="arabicPeriod"/>
            </a:pPr>
            <a:r>
              <a:rPr lang="en-GB" sz="1400" b="1" dirty="0" err="1" smtClean="0"/>
              <a:t>Interprofessional</a:t>
            </a:r>
            <a:r>
              <a:rPr lang="en-GB" sz="1400" b="1" dirty="0" smtClean="0"/>
              <a:t> </a:t>
            </a:r>
            <a:r>
              <a:rPr lang="en-GB" sz="1400" b="1" dirty="0"/>
              <a:t>learning must play a key role</a:t>
            </a:r>
            <a:r>
              <a:rPr lang="en-GB" sz="1400" dirty="0"/>
              <a:t> in continuing professional development. Training professionals in teams must also have a much stronger focus in pre­registration nursing </a:t>
            </a:r>
            <a:r>
              <a:rPr lang="en-GB" sz="1400" dirty="0" smtClean="0"/>
              <a:t>education.</a:t>
            </a:r>
            <a:endParaRPr lang="en-GB" sz="13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dirty="0" smtClean="0"/>
              <a:t>Theme 5: </a:t>
            </a:r>
            <a:br>
              <a:rPr lang="en-GB" sz="1800" b="1" dirty="0" smtClean="0"/>
            </a:br>
            <a:r>
              <a:rPr lang="en-GB" sz="1800" b="1" dirty="0" smtClean="0"/>
              <a:t>Patient and public involvement in nursing education </a:t>
            </a:r>
            <a:r>
              <a:rPr lang="en-GB" sz="1800" dirty="0" smtClean="0"/>
              <a:t/>
            </a:r>
            <a:br>
              <a:rPr lang="en-GB" sz="1800" dirty="0" smtClean="0"/>
            </a:br>
            <a:endParaRPr lang="en-GB" sz="1800" dirty="0"/>
          </a:p>
        </p:txBody>
      </p:sp>
      <p:sp>
        <p:nvSpPr>
          <p:cNvPr id="3" name="Content Placeholder 2"/>
          <p:cNvSpPr>
            <a:spLocks noGrp="1"/>
          </p:cNvSpPr>
          <p:nvPr>
            <p:ph idx="1"/>
          </p:nvPr>
        </p:nvSpPr>
        <p:spPr>
          <a:xfrm>
            <a:off x="458670" y="2651787"/>
            <a:ext cx="5724636" cy="4358612"/>
          </a:xfrm>
        </p:spPr>
        <p:txBody>
          <a:bodyPr>
            <a:normAutofit/>
          </a:bodyPr>
          <a:lstStyle/>
          <a:p>
            <a:pPr lvl="0">
              <a:buFont typeface="+mj-lt"/>
              <a:buAutoNum type="arabicPeriod"/>
            </a:pPr>
            <a:r>
              <a:rPr lang="en-GB" sz="1400" b="1" dirty="0" smtClean="0"/>
              <a:t>The </a:t>
            </a:r>
            <a:r>
              <a:rPr lang="en-GB" sz="1400" b="1" dirty="0"/>
              <a:t>NMC standards on patient and public involvement in pre­registration nursing education must be fully implemented</a:t>
            </a:r>
            <a:r>
              <a:rPr lang="en-GB" sz="1400" dirty="0"/>
              <a:t>, as a vital step in putting the experiences of patients and the public at the heart of nursing education. </a:t>
            </a:r>
            <a:r>
              <a:rPr lang="en-GB" sz="1400" dirty="0" smtClean="0"/>
              <a:t/>
            </a:r>
            <a:br>
              <a:rPr lang="en-GB" sz="1400" dirty="0" smtClean="0"/>
            </a:br>
            <a:endParaRPr lang="en-GB" sz="1400" dirty="0"/>
          </a:p>
          <a:p>
            <a:pPr lvl="0">
              <a:buFont typeface="+mj-lt"/>
              <a:buAutoNum type="arabicPeriod"/>
            </a:pPr>
            <a:r>
              <a:rPr lang="en-GB" sz="1400" b="1" dirty="0"/>
              <a:t>Local education and training boards (and their equivalents), healthcare providers and universities should jointly deliver a comprehensive, strategic and transparent approach to patient and public involvement in pre-registration nursing education. </a:t>
            </a:r>
            <a:r>
              <a:rPr lang="en-GB" sz="1400" b="1" dirty="0" smtClean="0"/>
              <a:t/>
            </a:r>
            <a:br>
              <a:rPr lang="en-GB" sz="1400" b="1" dirty="0" smtClean="0"/>
            </a:br>
            <a:r>
              <a:rPr lang="en-GB" sz="1400" b="1" dirty="0" smtClean="0"/>
              <a:t/>
            </a:r>
            <a:br>
              <a:rPr lang="en-GB" sz="1400" b="1" dirty="0" smtClean="0"/>
            </a:br>
            <a:r>
              <a:rPr lang="en-GB" sz="1400" dirty="0" smtClean="0"/>
              <a:t>It </a:t>
            </a:r>
            <a:r>
              <a:rPr lang="en-GB" sz="1400" dirty="0"/>
              <a:t>should encompass training and rewards for service users and carers, and development for academic and clinical staff so they can work with service users in a meaningful way. </a:t>
            </a:r>
            <a:r>
              <a:rPr lang="en-GB" sz="1400" dirty="0" smtClean="0"/>
              <a:t/>
            </a:r>
            <a:br>
              <a:rPr lang="en-GB" sz="1400" dirty="0" smtClean="0"/>
            </a:br>
            <a:endParaRPr lang="en-GB" sz="1400" dirty="0"/>
          </a:p>
          <a:p>
            <a:pPr>
              <a:buFont typeface="+mj-lt"/>
              <a:buAutoNum type="arabicPeriod"/>
            </a:pPr>
            <a:r>
              <a:rPr lang="en-GB" sz="1400" b="1" dirty="0" smtClean="0"/>
              <a:t>Healthcare </a:t>
            </a:r>
            <a:r>
              <a:rPr lang="en-GB" sz="1400" b="1" dirty="0"/>
              <a:t>providers must actively promote and support patient and public involvement in nursing education</a:t>
            </a:r>
            <a:r>
              <a:rPr lang="en-GB" sz="1400" dirty="0"/>
              <a:t> through their patient experience strategies, education strategies and board-level quality assurance processes. </a:t>
            </a:r>
          </a:p>
          <a:p>
            <a:endParaRPr lang="en-GB" sz="13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375</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 Theme 1:  The future nursing Workforce </vt:lpstr>
      <vt:lpstr>  Theme 2:  Degree-level registration </vt:lpstr>
      <vt:lpstr>Theme 3:  Learning to nurse  </vt:lpstr>
      <vt:lpstr>Theme 4:  Continuing professional development</vt:lpstr>
      <vt:lpstr>Theme 5:  Patient and public involvement in nursing education  </vt:lpstr>
      <vt:lpstr> Theme 6:  Infrastructure  </vt:lpstr>
      <vt:lpstr>Slide 11</vt:lpstr>
    </vt:vector>
  </TitlesOfParts>
  <Company>RCN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RCN</dc:creator>
  <cp:lastModifiedBy>RCN</cp:lastModifiedBy>
  <cp:revision>45</cp:revision>
  <dcterms:created xsi:type="dcterms:W3CDTF">2012-11-15T11:42:39Z</dcterms:created>
  <dcterms:modified xsi:type="dcterms:W3CDTF">2012-11-20T14:54:51Z</dcterms:modified>
</cp:coreProperties>
</file>